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6"/>
  </p:notesMasterIdLst>
  <p:sldIdLst>
    <p:sldId id="256" r:id="rId5"/>
    <p:sldId id="257" r:id="rId6"/>
    <p:sldId id="308" r:id="rId7"/>
    <p:sldId id="320" r:id="rId8"/>
    <p:sldId id="321" r:id="rId9"/>
    <p:sldId id="285" r:id="rId10"/>
    <p:sldId id="309" r:id="rId11"/>
    <p:sldId id="311" r:id="rId12"/>
    <p:sldId id="324" r:id="rId13"/>
    <p:sldId id="307" r:id="rId14"/>
    <p:sldId id="325" r:id="rId15"/>
    <p:sldId id="305" r:id="rId16"/>
    <p:sldId id="306" r:id="rId17"/>
    <p:sldId id="323" r:id="rId18"/>
    <p:sldId id="314" r:id="rId19"/>
    <p:sldId id="315" r:id="rId20"/>
    <p:sldId id="316" r:id="rId21"/>
    <p:sldId id="317" r:id="rId22"/>
    <p:sldId id="313" r:id="rId23"/>
    <p:sldId id="319" r:id="rId24"/>
    <p:sldId id="3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D45"/>
    <a:srgbClr val="008EB0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262" autoAdjust="0"/>
  </p:normalViewPr>
  <p:slideViewPr>
    <p:cSldViewPr snapToGrid="0">
      <p:cViewPr varScale="1">
        <p:scale>
          <a:sx n="110" d="100"/>
          <a:sy n="110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637E-1179-47B6-87B9-B7FE59ACBCC1}" type="datetimeFigureOut">
              <a:rPr lang="en-US" smtClean="0"/>
              <a:t>9/4/2019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7949-7837-4E61-A957-B13FF27B3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5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0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6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CNMI only at this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92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CNMI only at this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7949-7837-4E61-A957-B13FF27B3E7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2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6767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2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2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3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8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7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14DDD-DAC7-46E7-B240-055226390D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2661"/>
            <a:ext cx="1828800" cy="34881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101600" y="137160"/>
            <a:ext cx="25400" cy="6583680"/>
          </a:xfrm>
          <a:prstGeom prst="line">
            <a:avLst/>
          </a:prstGeom>
          <a:ln w="25400">
            <a:solidFill>
              <a:srgbClr val="008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254000" y="320040"/>
            <a:ext cx="25400" cy="6217920"/>
          </a:xfrm>
          <a:prstGeom prst="line">
            <a:avLst/>
          </a:prstGeom>
          <a:ln w="25400">
            <a:solidFill>
              <a:srgbClr val="64A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22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2964238"/>
            <a:ext cx="7772400" cy="1129451"/>
          </a:xfrm>
        </p:spPr>
        <p:txBody>
          <a:bodyPr/>
          <a:lstStyle/>
          <a:p>
            <a:r>
              <a:rPr lang="en-US" dirty="0"/>
              <a:t>Patient Level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34492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Presented By:</a:t>
            </a:r>
          </a:p>
          <a:p>
            <a:r>
              <a:rPr lang="en-US" dirty="0"/>
              <a:t>Lucía Lapaz, Brittany Ersery &amp; Jim Holsinger</a:t>
            </a:r>
          </a:p>
          <a:p>
            <a:r>
              <a:rPr lang="en-US" dirty="0"/>
              <a:t>Envision Technology Partners, Inc.</a:t>
            </a:r>
          </a:p>
          <a:p>
            <a:r>
              <a:rPr lang="en-US" dirty="0"/>
              <a:t>September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D7E53-87B1-409B-8132-E14834523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317" y="281766"/>
            <a:ext cx="4191363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21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CC4BB4-3CC0-4292-AEAA-B824DBA2B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7" y="1464834"/>
            <a:ext cx="7560823" cy="2671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of Immunization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03183" y="4220598"/>
            <a:ext cx="6521116" cy="19216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/>
              <a:t>Use the lookup tool to search for a patient.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Clear the currently selected patient.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Generate the patient’s Immunization Record.</a:t>
            </a:r>
            <a:endParaRPr lang="en-US" sz="2400" b="1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Return to the </a:t>
            </a:r>
            <a:r>
              <a:rPr lang="en-US" sz="2400" b="1" dirty="0"/>
              <a:t>Reports </a:t>
            </a:r>
            <a:r>
              <a:rPr lang="en-US" sz="2400" dirty="0"/>
              <a:t>home screen.</a:t>
            </a:r>
          </a:p>
        </p:txBody>
      </p:sp>
      <p:sp>
        <p:nvSpPr>
          <p:cNvPr id="5" name="Oval 4"/>
          <p:cNvSpPr/>
          <p:nvPr/>
        </p:nvSpPr>
        <p:spPr>
          <a:xfrm>
            <a:off x="3742731" y="3122596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4042828" y="3122596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6320790" y="3429000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7432352" y="3396916"/>
            <a:ext cx="274320" cy="2743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14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Immunization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personal immunization record keeping only. </a:t>
            </a:r>
          </a:p>
          <a:p>
            <a:r>
              <a:rPr lang="en-US" dirty="0"/>
              <a:t>Not an official Immunization certification to be used for Childcare or School entry.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02AE2-7DAD-4645-BC87-240DD35DB5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4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Reports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30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/ Informational Documents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7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ACIP Immunization Schedules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ACIP Child and Adolescent Immunization Schedule</a:t>
            </a:r>
          </a:p>
          <a:p>
            <a:r>
              <a:rPr lang="en-US" dirty="0"/>
              <a:t>ACIP Adult Immunization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3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 Contact 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list of all VFC/VTrckS contacts for the selected Provider/Clinic(s), including: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Telephone</a:t>
            </a:r>
          </a:p>
          <a:p>
            <a:pPr lvl="1"/>
            <a:r>
              <a:rPr lang="en-US" dirty="0"/>
              <a:t>Fax</a:t>
            </a:r>
          </a:p>
          <a:p>
            <a:pPr lvl="1"/>
            <a:r>
              <a:rPr lang="en-US" dirty="0"/>
              <a:t>Email</a:t>
            </a:r>
          </a:p>
          <a:p>
            <a:r>
              <a:rPr lang="en-US" dirty="0"/>
              <a:t>Available filters:</a:t>
            </a:r>
          </a:p>
          <a:p>
            <a:pPr lvl="1"/>
            <a:r>
              <a:rPr lang="en-US" dirty="0"/>
              <a:t>Clinic Status</a:t>
            </a:r>
          </a:p>
          <a:p>
            <a:pPr lvl="1"/>
            <a:r>
              <a:rPr lang="en-US" dirty="0"/>
              <a:t>VTrckS Status</a:t>
            </a:r>
          </a:p>
          <a:p>
            <a:r>
              <a:rPr lang="en-US" dirty="0"/>
              <a:t>Available as PDF, Excel, or extract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38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Generates a directory of all vaccine products in the registry</a:t>
            </a:r>
          </a:p>
          <a:p>
            <a:r>
              <a:rPr lang="en-US" dirty="0"/>
              <a:t>Available filters:</a:t>
            </a:r>
          </a:p>
          <a:p>
            <a:pPr lvl="1"/>
            <a:r>
              <a:rPr lang="en-US" dirty="0"/>
              <a:t>Manufacturer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Registry Status (Active or Inactive)</a:t>
            </a:r>
          </a:p>
          <a:p>
            <a:pPr lvl="1"/>
            <a:r>
              <a:rPr lang="en-US" dirty="0"/>
              <a:t>VTrckS Status (On Contract or Not on Contract)</a:t>
            </a:r>
          </a:p>
          <a:p>
            <a:pPr lvl="1"/>
            <a:r>
              <a:rPr lang="en-US" dirty="0"/>
              <a:t>Intent (Adult or Pediatric)</a:t>
            </a:r>
          </a:p>
          <a:p>
            <a:pPr lvl="1"/>
            <a:r>
              <a:rPr lang="en-US" dirty="0"/>
              <a:t>Direct Ship (Frozen)</a:t>
            </a:r>
          </a:p>
          <a:p>
            <a:r>
              <a:rPr lang="en-US" dirty="0"/>
              <a:t>Available as PDF or extract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95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sz="4300" dirty="0"/>
              <a:t>Vaccine Information Statements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(and print) PDF versions of VIS </a:t>
            </a:r>
          </a:p>
          <a:p>
            <a:r>
              <a:rPr lang="en-US" dirty="0"/>
              <a:t>Option to display ALL vaccines or CHILD vaccines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67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/ Informational Documents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502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Forms and 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8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Patient Reports</a:t>
            </a:r>
          </a:p>
          <a:p>
            <a:r>
              <a:rPr lang="en-US" dirty="0"/>
              <a:t>Forms / Informational Documents</a:t>
            </a:r>
          </a:p>
          <a:p>
            <a:r>
              <a:rPr lang="en-US" dirty="0"/>
              <a:t>SIMON Forms and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75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Reports Category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with appropriate security can add, edit, or delete reports as needed</a:t>
            </a:r>
          </a:p>
          <a:p>
            <a:r>
              <a:rPr lang="en-US" dirty="0"/>
              <a:t>Accepted report formats include:</a:t>
            </a:r>
          </a:p>
          <a:p>
            <a:pPr lvl="1"/>
            <a:r>
              <a:rPr lang="en-US" dirty="0"/>
              <a:t>Downloadable file (such as PDF or .DOCX)</a:t>
            </a:r>
          </a:p>
          <a:p>
            <a:pPr lvl="1"/>
            <a:r>
              <a:rPr lang="en-US" dirty="0"/>
              <a:t>URL (link to external website)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85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Forms and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Hands-On Exercise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7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1032"/>
            <a:ext cx="7886700" cy="46849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Nearly all reports are rendered as a PDF</a:t>
            </a:r>
          </a:p>
          <a:p>
            <a:pPr lvl="1"/>
            <a:r>
              <a:rPr lang="en-US" dirty="0"/>
              <a:t>Most PDF versions provide totals and subtotals</a:t>
            </a:r>
          </a:p>
          <a:p>
            <a:r>
              <a:rPr lang="en-US" dirty="0"/>
              <a:t>Some reports generate a character-delimited file for processing outside of WebIZ</a:t>
            </a:r>
          </a:p>
          <a:p>
            <a:pPr lvl="1"/>
            <a:r>
              <a:rPr lang="en-US" dirty="0"/>
              <a:t>CSV File: opens in Excel, comma delimiter</a:t>
            </a:r>
          </a:p>
          <a:p>
            <a:pPr lvl="1"/>
            <a:r>
              <a:rPr lang="en-US" dirty="0"/>
              <a:t>TXT File: opens in Notepad, pipe delimiter</a:t>
            </a:r>
          </a:p>
          <a:p>
            <a:r>
              <a:rPr lang="en-US" dirty="0"/>
              <a:t>Some reports generate an Excel workbook</a:t>
            </a:r>
          </a:p>
          <a:p>
            <a:pPr lvl="1"/>
            <a:r>
              <a:rPr lang="en-US" dirty="0"/>
              <a:t>One tab contains Report Criteria</a:t>
            </a:r>
          </a:p>
          <a:p>
            <a:pPr lvl="1"/>
            <a:r>
              <a:rPr lang="en-US" dirty="0"/>
              <a:t>Additional tab(s) contain(s) report output</a:t>
            </a:r>
          </a:p>
          <a:p>
            <a:r>
              <a:rPr lang="en-US" dirty="0"/>
              <a:t>Reports are grouped into categories</a:t>
            </a:r>
          </a:p>
          <a:p>
            <a:pPr lvl="1"/>
            <a:r>
              <a:rPr lang="en-US" dirty="0"/>
              <a:t>Users are granted access per category</a:t>
            </a:r>
          </a:p>
          <a:p>
            <a:pPr lvl="1"/>
            <a:r>
              <a:rPr lang="en-US" dirty="0"/>
              <a:t>Allows administrators to restrict access to reports containing PHI (protected health information)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2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Overview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reports appear in a new window</a:t>
            </a:r>
          </a:p>
          <a:p>
            <a:r>
              <a:rPr lang="en-US" dirty="0"/>
              <a:t>Make sure your internet browser is not blocking pop-ups!</a:t>
            </a:r>
          </a:p>
          <a:p>
            <a:r>
              <a:rPr lang="en-US" dirty="0"/>
              <a:t>Users are assigned a reporting level security</a:t>
            </a:r>
          </a:p>
          <a:p>
            <a:pPr lvl="1"/>
            <a:r>
              <a:rPr lang="en-US" dirty="0"/>
              <a:t>Unrestricted: ALL Providers &amp; Clinics in Registry</a:t>
            </a:r>
          </a:p>
          <a:p>
            <a:pPr lvl="1"/>
            <a:r>
              <a:rPr lang="en-US" dirty="0"/>
              <a:t>Provider Level: Only Providers associated to the user and Clinics within those Providers</a:t>
            </a:r>
          </a:p>
          <a:p>
            <a:pPr lvl="1"/>
            <a:r>
              <a:rPr lang="en-US" dirty="0"/>
              <a:t>Clinic Level: Only Clinics associated to the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7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Search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Provider/Clinic</a:t>
            </a:r>
          </a:p>
          <a:p>
            <a:pPr lvl="1"/>
            <a:r>
              <a:rPr lang="en-US" dirty="0"/>
              <a:t>Defaults to the Provider/Clinic selected on </a:t>
            </a:r>
            <a:r>
              <a:rPr lang="en-US" i="1" dirty="0"/>
              <a:t>Home</a:t>
            </a:r>
            <a:r>
              <a:rPr lang="en-US" dirty="0"/>
              <a:t> screen</a:t>
            </a:r>
          </a:p>
          <a:p>
            <a:pPr lvl="1"/>
            <a:r>
              <a:rPr lang="en-US" dirty="0"/>
              <a:t>Can be changed depending on user security </a:t>
            </a:r>
          </a:p>
          <a:p>
            <a:r>
              <a:rPr lang="en-US" dirty="0"/>
              <a:t>Date Ranges</a:t>
            </a:r>
          </a:p>
          <a:p>
            <a:pPr lvl="1"/>
            <a:r>
              <a:rPr lang="en-US" dirty="0"/>
              <a:t>Vaccination Date Range</a:t>
            </a:r>
          </a:p>
          <a:p>
            <a:pPr lvl="1"/>
            <a:r>
              <a:rPr lang="en-US" dirty="0"/>
              <a:t>Patient DOB Date 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7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Reports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42634" cy="1325563"/>
          </a:xfrm>
        </p:spPr>
        <p:txBody>
          <a:bodyPr>
            <a:normAutofit/>
          </a:bodyPr>
          <a:lstStyle/>
          <a:p>
            <a:r>
              <a:rPr lang="en-US" dirty="0"/>
              <a:t>Immunization Administration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detailed version of a patient’s immunization record</a:t>
            </a:r>
          </a:p>
          <a:p>
            <a:r>
              <a:rPr lang="en-US" dirty="0"/>
              <a:t>Report output includes:</a:t>
            </a:r>
          </a:p>
          <a:p>
            <a:pPr lvl="1"/>
            <a:r>
              <a:rPr lang="en-US" dirty="0"/>
              <a:t>Clinic Name/Address</a:t>
            </a:r>
          </a:p>
          <a:p>
            <a:pPr lvl="1"/>
            <a:r>
              <a:rPr lang="en-US" dirty="0"/>
              <a:t>Patient ID</a:t>
            </a:r>
          </a:p>
          <a:p>
            <a:pPr lvl="1"/>
            <a:r>
              <a:rPr lang="en-US" dirty="0"/>
              <a:t>Patient Name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Patient Date of Birth</a:t>
            </a:r>
          </a:p>
          <a:p>
            <a:pPr lvl="1"/>
            <a:r>
              <a:rPr lang="en-US" dirty="0"/>
              <a:t>Mother’s Maiden Name</a:t>
            </a:r>
          </a:p>
          <a:p>
            <a:pPr lvl="1"/>
            <a:r>
              <a:rPr lang="en-US" dirty="0"/>
              <a:t>Patient Address</a:t>
            </a:r>
          </a:p>
          <a:p>
            <a:pPr lvl="1"/>
            <a:r>
              <a:rPr lang="en-US" dirty="0"/>
              <a:t>Patient Contact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95274" y="2755232"/>
            <a:ext cx="4220076" cy="3128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Vaccine Information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Date Given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Administered By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Body Site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Route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Manufacturer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 Number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VFC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02AE2-7DAD-4645-BC87-240DD35DB5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48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94245" cy="1325563"/>
          </a:xfrm>
        </p:spPr>
        <p:txBody>
          <a:bodyPr/>
          <a:lstStyle/>
          <a:p>
            <a:r>
              <a:rPr lang="en-US" dirty="0"/>
              <a:t>IZ History/Risk/Recommendations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 results of the Recommender, including:</a:t>
            </a:r>
          </a:p>
          <a:p>
            <a:pPr lvl="1"/>
            <a:r>
              <a:rPr lang="en-US" dirty="0"/>
              <a:t>Patient immunization history</a:t>
            </a:r>
          </a:p>
          <a:p>
            <a:pPr lvl="1"/>
            <a:r>
              <a:rPr lang="en-US" dirty="0"/>
              <a:t>Patient precautions / contraindications</a:t>
            </a:r>
          </a:p>
          <a:p>
            <a:pPr lvl="1"/>
            <a:r>
              <a:rPr lang="en-US" dirty="0"/>
              <a:t>Recommended vaccinations for today</a:t>
            </a:r>
          </a:p>
          <a:p>
            <a:pPr lvl="1"/>
            <a:r>
              <a:rPr lang="en-US" dirty="0"/>
              <a:t>Future recommended vaccinations (assuming all recommended vaccinations for today are administered)</a:t>
            </a:r>
          </a:p>
          <a:p>
            <a:r>
              <a:rPr lang="en-US" dirty="0"/>
              <a:t>Equivalent to clicking </a:t>
            </a:r>
            <a:r>
              <a:rPr lang="en-US" b="1" dirty="0"/>
              <a:t>Recommend</a:t>
            </a:r>
            <a:r>
              <a:rPr lang="en-US" dirty="0"/>
              <a:t> button on </a:t>
            </a:r>
            <a:r>
              <a:rPr lang="en-US" i="1" dirty="0"/>
              <a:t>Immunizations Home</a:t>
            </a:r>
            <a:r>
              <a:rPr lang="en-US" dirty="0"/>
              <a:t>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02AE2-7DAD-4645-BC87-240DD35DB5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9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Administrative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detailed version of the Immunization Record</a:t>
            </a:r>
          </a:p>
          <a:p>
            <a:r>
              <a:rPr lang="en-US" dirty="0"/>
              <a:t>Report output includes:</a:t>
            </a:r>
          </a:p>
          <a:p>
            <a:pPr lvl="1"/>
            <a:r>
              <a:rPr lang="en-US" dirty="0"/>
              <a:t>Vaccine</a:t>
            </a:r>
          </a:p>
          <a:p>
            <a:pPr lvl="1"/>
            <a:r>
              <a:rPr lang="en-US" dirty="0"/>
              <a:t>Dose Number</a:t>
            </a:r>
          </a:p>
          <a:p>
            <a:pPr lvl="1"/>
            <a:r>
              <a:rPr lang="en-US" dirty="0"/>
              <a:t>Date Given</a:t>
            </a:r>
          </a:p>
          <a:p>
            <a:pPr lvl="1"/>
            <a:r>
              <a:rPr lang="en-US" dirty="0"/>
              <a:t>Age at Vaccination</a:t>
            </a:r>
          </a:p>
          <a:p>
            <a:pPr lvl="1"/>
            <a:r>
              <a:rPr lang="en-US" dirty="0"/>
              <a:t>Administering Clinic</a:t>
            </a:r>
          </a:p>
          <a:p>
            <a:pPr lvl="1"/>
            <a:r>
              <a:rPr lang="en-US" dirty="0"/>
              <a:t>Administered By</a:t>
            </a:r>
          </a:p>
          <a:p>
            <a:pPr lvl="1"/>
            <a:r>
              <a:rPr lang="en-US" dirty="0"/>
              <a:t>Body Site</a:t>
            </a:r>
          </a:p>
          <a:p>
            <a:pPr lvl="1"/>
            <a:r>
              <a:rPr lang="en-US" dirty="0"/>
              <a:t>Route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95274" y="2755232"/>
            <a:ext cx="4220076" cy="307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Manufacturer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 Number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Dosage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 Date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Adverse Reactions specified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Known Patient Precautions / Contraindications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D02AE2-7DAD-4645-BC87-240DD35DB5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88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4C81DB5D1E6641A88DDF6843018E83" ma:contentTypeVersion="6" ma:contentTypeDescription="Create a new document." ma:contentTypeScope="" ma:versionID="8d149b11f440d4c316771849f73f691a">
  <xsd:schema xmlns:xsd="http://www.w3.org/2001/XMLSchema" xmlns:xs="http://www.w3.org/2001/XMLSchema" xmlns:p="http://schemas.microsoft.com/office/2006/metadata/properties" xmlns:ns1="http://schemas.microsoft.com/sharepoint/v3" xmlns:ns2="4EE6E770-F36A-476A-9E0D-43F1801ED4A0" xmlns:ns3="4ee6e770-f36a-476a-9e0d-43f1801ed4a0" xmlns:ns4="d73a4e6c-5551-41b0-b103-f651b384f51f" targetNamespace="http://schemas.microsoft.com/office/2006/metadata/properties" ma:root="true" ma:fieldsID="36eec05ebb352cd9cc3d388fffc0ae4b" ns1:_="" ns2:_="" ns3:_="" ns4:_="">
    <xsd:import namespace="http://schemas.microsoft.com/sharepoint/v3"/>
    <xsd:import namespace="4EE6E770-F36A-476A-9E0D-43F1801ED4A0"/>
    <xsd:import namespace="4ee6e770-f36a-476a-9e0d-43f1801ed4a0"/>
    <xsd:import namespace="d73a4e6c-5551-41b0-b103-f651b384f51f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Document_x0020_Status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format="Dropdown" ma:internalName="Document_x0020_Type">
      <xsd:simpleType>
        <xsd:restriction base="dms:Choice">
          <xsd:enumeration value="Migrated"/>
          <xsd:enumeration value="Governance"/>
          <xsd:enumeration value="Initiation"/>
          <xsd:enumeration value="Planning"/>
          <xsd:enumeration value="Requirements"/>
          <xsd:enumeration value="Design"/>
          <xsd:enumeration value="Development"/>
          <xsd:enumeration value="Testing"/>
          <xsd:enumeration value="Implementation"/>
          <xsd:enumeration value="Post-implementation"/>
          <xsd:enumeration value="Disposition"/>
          <xsd:enumeration value="Procurement"/>
          <xsd:enumeration value="Request for Change"/>
        </xsd:restriction>
      </xsd:simpleType>
    </xsd:element>
    <xsd:element name="Document_x0020_Status" ma:index="9" ma:displayName="Document Status" ma:format="Dropdown" ma:internalName="Document_x0020_Status">
      <xsd:simpleType>
        <xsd:restriction base="dms:Choice">
          <xsd:enumeration value="Draft"/>
          <xsd:enumeration value="In-review"/>
          <xsd:enumeration value="Final"/>
          <xsd:enumeration value="Approved"/>
          <xsd:enumeration value="Migra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6e770-f36a-476a-9e0d-43f1801ed4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a4e6c-5551-41b0-b103-f651b384f5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_x0020_Type xmlns="4EE6E770-F36A-476A-9E0D-43F1801ED4A0">Implementation</Document_x0020_Type>
    <Document_x0020_Status xmlns="4EE6E770-F36A-476A-9E0D-43F1801ED4A0">Final</Document_x0020_Status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03FEF0-A0AE-4F87-99F7-FECA4D0F33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CB8C1D-BB14-4DA2-A6C8-9DD6A79D2C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6E770-F36A-476A-9E0D-43F1801ED4A0"/>
    <ds:schemaRef ds:uri="4ee6e770-f36a-476a-9e0d-43f1801ed4a0"/>
    <ds:schemaRef ds:uri="d73a4e6c-5551-41b0-b103-f651b384f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DDEC7F-1CB6-4D63-8675-014429D8F3CE}">
  <ds:schemaRefs>
    <ds:schemaRef ds:uri="http://purl.org/dc/terms/"/>
    <ds:schemaRef ds:uri="http://purl.org/dc/dcmitype/"/>
    <ds:schemaRef ds:uri="http://schemas.microsoft.com/office/2006/documentManagement/types"/>
    <ds:schemaRef ds:uri="d73a4e6c-5551-41b0-b103-f651b384f51f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EE6E770-F36A-476A-9E0D-43F1801ED4A0"/>
    <ds:schemaRef ds:uri="http://schemas.microsoft.com/sharepoint/v3"/>
    <ds:schemaRef ds:uri="4ee6e770-f36a-476a-9e0d-43f1801ed4a0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647</Words>
  <Application>Microsoft Office PowerPoint</Application>
  <PresentationFormat>On-screen Show (4:3)</PresentationFormat>
  <Paragraphs>157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Gill Sans MT</vt:lpstr>
      <vt:lpstr>Office Theme</vt:lpstr>
      <vt:lpstr>Patient Level Reporting</vt:lpstr>
      <vt:lpstr>Agenda</vt:lpstr>
      <vt:lpstr>Reports Overview</vt:lpstr>
      <vt:lpstr>Reports Overview (cont.)</vt:lpstr>
      <vt:lpstr>Common Search Criteria</vt:lpstr>
      <vt:lpstr>Patient Reports</vt:lpstr>
      <vt:lpstr>Immunization Administration Chart</vt:lpstr>
      <vt:lpstr>IZ History/Risk/Recommendations</vt:lpstr>
      <vt:lpstr>Patient Administrative Record</vt:lpstr>
      <vt:lpstr>Certificate of Immunization</vt:lpstr>
      <vt:lpstr>Personal Immunization Record</vt:lpstr>
      <vt:lpstr>Patient Reports</vt:lpstr>
      <vt:lpstr>Forms / Informational Documents</vt:lpstr>
      <vt:lpstr>ACIP Immunization Schedules</vt:lpstr>
      <vt:lpstr>Clinic Contact Listing</vt:lpstr>
      <vt:lpstr>Product Listing</vt:lpstr>
      <vt:lpstr>Vaccine Information Statements (VIS)</vt:lpstr>
      <vt:lpstr>Forms / Informational Documents</vt:lpstr>
      <vt:lpstr>SIMON Forms and Resources</vt:lpstr>
      <vt:lpstr>Editable Reports Category</vt:lpstr>
      <vt:lpstr>SIMON Forms and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Dais</dc:creator>
  <cp:lastModifiedBy>Worrell, Gary</cp:lastModifiedBy>
  <cp:revision>95</cp:revision>
  <dcterms:created xsi:type="dcterms:W3CDTF">2015-01-05T05:05:49Z</dcterms:created>
  <dcterms:modified xsi:type="dcterms:W3CDTF">2019-09-04T15:36:29Z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0x010100D84C81DB5D1E6641A88DDF6843018E83</vt:lpwstr>
  </property>
</Properties>
</file>